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sldIdLst>
    <p:sldId id="256" r:id="rId2"/>
    <p:sldId id="257" r:id="rId3"/>
    <p:sldId id="258" r:id="rId4"/>
    <p:sldId id="259" r:id="rId5"/>
    <p:sldId id="262" r:id="rId6"/>
    <p:sldId id="263" r:id="rId7"/>
    <p:sldId id="264" r:id="rId8"/>
    <p:sldId id="265" r:id="rId9"/>
    <p:sldId id="260"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0716"/>
    <a:srgbClr val="3366FF"/>
    <a:srgbClr val="C2C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smtClean="0"/>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2811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smtClean="0"/>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18640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smtClean="0"/>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8298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smtClean="0"/>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5804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smtClean="0"/>
              <a:t>4/6/2022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5652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smtClean="0"/>
              <a:t>4/6/2022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3585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EFCFC6A-9AE6-404D-9FDD-168B477B9C90}" type="datetimeFigureOut">
              <a:rPr lang="en-US" smtClean="0"/>
              <a:t>4/6/2022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1025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smtClean="0"/>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3344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A7B589-FD4B-7E46-869A-CBADC5FC564E}" type="datetimeFigureOut">
              <a:rPr lang="en-US" smtClean="0"/>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0204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24540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0263496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2891699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723824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CD8A92E-5FF9-8143-81B3-CCB531513398}" type="datetimeFigureOut">
              <a:rPr lang="en-US" smtClean="0"/>
              <a:t>4/6/2022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098933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CD8A92E-5FF9-8143-81B3-CCB531513398}" type="datetimeFigureOut">
              <a:rPr lang="en-US" smtClean="0"/>
              <a:t>4/6/2022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0958574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smtClean="0"/>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1322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smtClean="0"/>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2227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CD8A92E-5FF9-8143-81B3-CCB531513398}" type="datetimeFigureOut">
              <a:rPr lang="en-US" smtClean="0"/>
              <a:t>4/6/2022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021536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7.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9.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0.wav"/><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93345" y="508000"/>
            <a:ext cx="9068586" cy="886690"/>
          </a:xfrm>
        </p:spPr>
        <p:txBody>
          <a:bodyPr>
            <a:normAutofit fontScale="90000"/>
          </a:bodyPr>
          <a:lstStyle/>
          <a:p>
            <a:r>
              <a:rPr lang="en-US" sz="3200" b="1" dirty="0" smtClean="0">
                <a:solidFill>
                  <a:srgbClr val="00B0F0"/>
                </a:solidFill>
              </a:rPr>
              <a:t>GOVT. COLLEGE ROPAR</a:t>
            </a:r>
            <a:br>
              <a:rPr lang="en-US" sz="3200" b="1" dirty="0" smtClean="0">
                <a:solidFill>
                  <a:srgbClr val="00B0F0"/>
                </a:solidFill>
              </a:rPr>
            </a:br>
            <a:r>
              <a:rPr lang="en-US" sz="3200" b="1" dirty="0">
                <a:solidFill>
                  <a:srgbClr val="00B0F0"/>
                </a:solidFill>
              </a:rPr>
              <a:t/>
            </a:r>
            <a:br>
              <a:rPr lang="en-US" sz="3200" b="1" dirty="0">
                <a:solidFill>
                  <a:srgbClr val="00B0F0"/>
                </a:solidFill>
              </a:rPr>
            </a:br>
            <a:r>
              <a:rPr lang="en-US" sz="3200" b="1" dirty="0" smtClean="0">
                <a:solidFill>
                  <a:srgbClr val="00B0F0"/>
                </a:solidFill>
              </a:rPr>
              <a:t>Department of economics</a:t>
            </a:r>
            <a:endParaRPr lang="en-IN" sz="3200" b="1" dirty="0">
              <a:solidFill>
                <a:srgbClr val="00B0F0"/>
              </a:solidFill>
            </a:endParaRPr>
          </a:p>
        </p:txBody>
      </p:sp>
      <p:sp>
        <p:nvSpPr>
          <p:cNvPr id="3" name="Subtitle 2"/>
          <p:cNvSpPr>
            <a:spLocks noGrp="1"/>
          </p:cNvSpPr>
          <p:nvPr>
            <p:ph type="subTitle" idx="1"/>
          </p:nvPr>
        </p:nvSpPr>
        <p:spPr>
          <a:xfrm>
            <a:off x="1713924" y="1644073"/>
            <a:ext cx="8708736" cy="4137892"/>
          </a:xfrm>
        </p:spPr>
        <p:txBody>
          <a:bodyPr>
            <a:noAutofit/>
          </a:bodyPr>
          <a:lstStyle/>
          <a:p>
            <a:r>
              <a:rPr lang="en-US" sz="2000" b="1" dirty="0" smtClean="0">
                <a:solidFill>
                  <a:schemeClr val="accent2">
                    <a:lumMod val="75000"/>
                  </a:schemeClr>
                </a:solidFill>
              </a:rPr>
              <a:t>Topic : Balance of payment</a:t>
            </a:r>
          </a:p>
          <a:p>
            <a:endParaRPr lang="en-US" sz="1200" b="1" dirty="0" smtClean="0">
              <a:solidFill>
                <a:schemeClr val="accent2">
                  <a:lumMod val="75000"/>
                </a:schemeClr>
              </a:solidFill>
            </a:endParaRPr>
          </a:p>
          <a:p>
            <a:pPr marL="342900" indent="-342900" algn="l">
              <a:buFont typeface="Wingdings" panose="05000000000000000000" pitchFamily="2" charset="2"/>
              <a:buChar char="v"/>
            </a:pPr>
            <a:r>
              <a:rPr lang="en-US" sz="1600" b="1" dirty="0" smtClean="0">
                <a:solidFill>
                  <a:schemeClr val="accent3"/>
                </a:solidFill>
              </a:rPr>
              <a:t>INTRODUCTION OF BOP </a:t>
            </a:r>
          </a:p>
          <a:p>
            <a:pPr marL="342900" indent="-342900" algn="l">
              <a:buFont typeface="Wingdings" panose="05000000000000000000" pitchFamily="2" charset="2"/>
              <a:buChar char="v"/>
            </a:pPr>
            <a:r>
              <a:rPr lang="en-US" sz="1600" b="1" dirty="0" smtClean="0">
                <a:solidFill>
                  <a:schemeClr val="accent3"/>
                </a:solidFill>
              </a:rPr>
              <a:t>DEFINITION</a:t>
            </a:r>
          </a:p>
          <a:p>
            <a:pPr marL="342900" indent="-342900" algn="l">
              <a:buFont typeface="Wingdings" panose="05000000000000000000" pitchFamily="2" charset="2"/>
              <a:buChar char="v"/>
            </a:pPr>
            <a:r>
              <a:rPr lang="en-US" sz="1600" b="1" dirty="0" smtClean="0">
                <a:solidFill>
                  <a:schemeClr val="accent3"/>
                </a:solidFill>
              </a:rPr>
              <a:t>COMPONENTS OF BOP</a:t>
            </a:r>
          </a:p>
          <a:p>
            <a:pPr marL="342900" indent="-342900" algn="l">
              <a:buFont typeface="Wingdings" panose="05000000000000000000" pitchFamily="2" charset="2"/>
              <a:buChar char="v"/>
            </a:pPr>
            <a:r>
              <a:rPr lang="en-US" sz="1600" b="1" dirty="0">
                <a:solidFill>
                  <a:srgbClr val="92D050"/>
                </a:solidFill>
              </a:rPr>
              <a:t>Disequilibrium In The Balance Of Payments</a:t>
            </a:r>
            <a:endParaRPr lang="en-US" sz="1600" b="1" dirty="0" smtClean="0">
              <a:solidFill>
                <a:srgbClr val="92D050"/>
              </a:solidFill>
            </a:endParaRPr>
          </a:p>
          <a:p>
            <a:pPr marL="342900" indent="-342900" algn="l">
              <a:buFont typeface="Wingdings" panose="05000000000000000000" pitchFamily="2" charset="2"/>
              <a:buChar char="v"/>
            </a:pPr>
            <a:r>
              <a:rPr lang="en-US" sz="1600" b="1" dirty="0" smtClean="0">
                <a:solidFill>
                  <a:schemeClr val="accent3"/>
                </a:solidFill>
              </a:rPr>
              <a:t>CAUSES AND MEASURES OF BOP</a:t>
            </a:r>
          </a:p>
          <a:p>
            <a:pPr marL="342900" indent="-342900" algn="l">
              <a:buFont typeface="Wingdings" panose="05000000000000000000" pitchFamily="2" charset="2"/>
              <a:buChar char="v"/>
            </a:pPr>
            <a:r>
              <a:rPr lang="en-US" sz="1600" b="1" dirty="0" smtClean="0">
                <a:solidFill>
                  <a:schemeClr val="accent3"/>
                </a:solidFill>
              </a:rPr>
              <a:t>CONCLUSION</a:t>
            </a:r>
          </a:p>
          <a:p>
            <a:pPr algn="l"/>
            <a:endParaRPr lang="en-US" sz="1200" b="1" dirty="0">
              <a:solidFill>
                <a:schemeClr val="accent3"/>
              </a:solidFill>
            </a:endParaRPr>
          </a:p>
          <a:p>
            <a:pPr algn="l"/>
            <a:r>
              <a:rPr lang="en-US" sz="1600" b="1" dirty="0" smtClean="0">
                <a:solidFill>
                  <a:schemeClr val="accent3"/>
                </a:solidFill>
              </a:rPr>
              <a:t>SEM:4</a:t>
            </a:r>
            <a:r>
              <a:rPr lang="en-US" sz="1600" b="1" baseline="30000" dirty="0" smtClean="0">
                <a:solidFill>
                  <a:schemeClr val="accent3"/>
                </a:solidFill>
              </a:rPr>
              <a:t>th</a:t>
            </a:r>
            <a:r>
              <a:rPr lang="en-US" sz="1600" b="1" dirty="0" smtClean="0">
                <a:solidFill>
                  <a:schemeClr val="accent3"/>
                </a:solidFill>
              </a:rPr>
              <a:t>                                                                                                            class : B.A 2</a:t>
            </a:r>
            <a:r>
              <a:rPr lang="en-US" sz="1600" b="1" baseline="30000" dirty="0" smtClean="0">
                <a:solidFill>
                  <a:schemeClr val="accent3"/>
                </a:solidFill>
              </a:rPr>
              <a:t>nd</a:t>
            </a:r>
            <a:r>
              <a:rPr lang="en-US" sz="1600" b="1" dirty="0" smtClean="0">
                <a:solidFill>
                  <a:schemeClr val="accent3"/>
                </a:solidFill>
              </a:rPr>
              <a:t> year</a:t>
            </a:r>
          </a:p>
          <a:p>
            <a:pPr algn="l"/>
            <a:endParaRPr lang="en-US" sz="1200" b="1" dirty="0">
              <a:solidFill>
                <a:schemeClr val="accent3"/>
              </a:solidFill>
            </a:endParaRPr>
          </a:p>
          <a:p>
            <a:pPr algn="l"/>
            <a:endParaRPr lang="en-US" sz="1200" b="1" dirty="0" smtClean="0">
              <a:solidFill>
                <a:schemeClr val="accent3"/>
              </a:solidFill>
            </a:endParaRPr>
          </a:p>
          <a:p>
            <a:pPr algn="l"/>
            <a:r>
              <a:rPr lang="en-US" sz="1600" b="1" dirty="0" smtClean="0">
                <a:solidFill>
                  <a:srgbClr val="7030A0"/>
                </a:solidFill>
              </a:rPr>
              <a:t>Prof: RITU SACHDEVA</a:t>
            </a:r>
            <a:endParaRPr lang="en-IN" sz="1600" b="1" dirty="0">
              <a:solidFill>
                <a:srgbClr val="7030A0"/>
              </a:solidFill>
            </a:endParaRPr>
          </a:p>
        </p:txBody>
      </p:sp>
    </p:spTree>
    <p:extLst>
      <p:ext uri="{BB962C8B-B14F-4D97-AF65-F5344CB8AC3E}">
        <p14:creationId xmlns:p14="http://schemas.microsoft.com/office/powerpoint/2010/main" val="14214373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sndAc>
          <p:stSnd>
            <p:snd r:embed="rId2" name="breeze.wav"/>
          </p:stSnd>
        </p:sndAc>
      </p:transition>
    </mc:Choice>
    <mc:Fallback>
      <p:transition spd="slow">
        <p:fade/>
        <p:sndAc>
          <p:stSnd>
            <p:snd r:embed="rId2" name="breez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036" y="240146"/>
            <a:ext cx="4174837" cy="1062182"/>
          </a:xfrm>
        </p:spPr>
        <p:txBody>
          <a:bodyPr>
            <a:normAutofit/>
          </a:bodyPr>
          <a:lstStyle/>
          <a:p>
            <a:r>
              <a:rPr lang="en-US" sz="4000" b="1" dirty="0" smtClean="0">
                <a:solidFill>
                  <a:srgbClr val="00B050"/>
                </a:solidFill>
              </a:rPr>
              <a:t>INTRODUCTION</a:t>
            </a:r>
            <a:endParaRPr lang="en-IN" sz="4000" b="1" dirty="0">
              <a:solidFill>
                <a:srgbClr val="00B050"/>
              </a:solidFill>
            </a:endParaRPr>
          </a:p>
        </p:txBody>
      </p:sp>
      <p:sp>
        <p:nvSpPr>
          <p:cNvPr id="3" name="Content Placeholder 2"/>
          <p:cNvSpPr>
            <a:spLocks noGrp="1"/>
          </p:cNvSpPr>
          <p:nvPr>
            <p:ph sz="quarter" idx="13"/>
          </p:nvPr>
        </p:nvSpPr>
        <p:spPr>
          <a:xfrm>
            <a:off x="221673" y="1016000"/>
            <a:ext cx="10903527" cy="5019040"/>
          </a:xfrm>
        </p:spPr>
        <p:txBody>
          <a:bodyPr>
            <a:normAutofit fontScale="92500" lnSpcReduction="10000"/>
          </a:bodyPr>
          <a:lstStyle/>
          <a:p>
            <a:r>
              <a:rPr lang="en-US" sz="2800" b="1" dirty="0"/>
              <a:t> Balance of payments (BOP) accounts are an accounting record of all monetary transactions between a country and the rest of the world. These transactions include payments for the country's exports and imports of goods &amp; services, financial capital, and financial transfers. </a:t>
            </a:r>
            <a:r>
              <a:rPr lang="en-US" sz="2800" b="1" dirty="0" smtClean="0"/>
              <a:t> </a:t>
            </a:r>
            <a:r>
              <a:rPr lang="en-US" sz="2800" b="1" dirty="0"/>
              <a:t>A country has to deal with other countries in respect of 3 items</a:t>
            </a:r>
            <a:r>
              <a:rPr lang="en-US" sz="2800" b="1" dirty="0" smtClean="0"/>
              <a:t>: </a:t>
            </a:r>
            <a:r>
              <a:rPr lang="en-US" sz="2800" b="1" dirty="0"/>
              <a:t>Visible items which include all types of physical goods exported and imported. </a:t>
            </a:r>
            <a:r>
              <a:rPr lang="en-US" sz="2800" b="1" dirty="0" smtClean="0"/>
              <a:t> </a:t>
            </a:r>
            <a:r>
              <a:rPr lang="en-US" sz="2800" b="1" dirty="0"/>
              <a:t>Invisible items which include all those services whose export and import are not visible. e.g. transport services, medical services etc. </a:t>
            </a:r>
            <a:r>
              <a:rPr lang="en-US" sz="2800" b="1" dirty="0" smtClean="0"/>
              <a:t> </a:t>
            </a:r>
            <a:r>
              <a:rPr lang="en-US" sz="2800" b="1" dirty="0"/>
              <a:t>Capital transfers which are concerned with capital receipts and capital payment</a:t>
            </a:r>
            <a:r>
              <a:rPr lang="en-US" sz="2000" b="1" dirty="0" smtClean="0"/>
              <a:t>.</a:t>
            </a:r>
          </a:p>
          <a:p>
            <a:endParaRPr lang="en-IN" sz="2000" b="1" dirty="0"/>
          </a:p>
        </p:txBody>
      </p:sp>
    </p:spTree>
    <p:extLst>
      <p:ext uri="{BB962C8B-B14F-4D97-AF65-F5344CB8AC3E}">
        <p14:creationId xmlns:p14="http://schemas.microsoft.com/office/powerpoint/2010/main" val="1606750545"/>
      </p:ext>
    </p:extLst>
  </p:cSld>
  <p:clrMapOvr>
    <a:masterClrMapping/>
  </p:clrMapOvr>
  <p:transition spd="slow">
    <p:randomBar dir="vert"/>
    <p:sndAc>
      <p:stSnd>
        <p:snd r:embed="rId2" name="click.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5600" y="157018"/>
            <a:ext cx="3916218" cy="1293091"/>
          </a:xfrm>
        </p:spPr>
        <p:txBody>
          <a:bodyPr/>
          <a:lstStyle/>
          <a:p>
            <a:r>
              <a:rPr lang="en-US" b="1" dirty="0" smtClean="0">
                <a:solidFill>
                  <a:srgbClr val="C00000"/>
                </a:solidFill>
              </a:rPr>
              <a:t>DEFINITION</a:t>
            </a:r>
            <a:endParaRPr lang="en-IN" b="1" dirty="0">
              <a:solidFill>
                <a:srgbClr val="C00000"/>
              </a:solidFill>
            </a:endParaRPr>
          </a:p>
        </p:txBody>
      </p:sp>
      <p:sp>
        <p:nvSpPr>
          <p:cNvPr id="3" name="Content Placeholder 2"/>
          <p:cNvSpPr>
            <a:spLocks noGrp="1"/>
          </p:cNvSpPr>
          <p:nvPr>
            <p:ph sz="quarter" idx="13"/>
          </p:nvPr>
        </p:nvSpPr>
        <p:spPr>
          <a:xfrm>
            <a:off x="230909" y="1089891"/>
            <a:ext cx="11591636" cy="4945149"/>
          </a:xfrm>
        </p:spPr>
        <p:txBody>
          <a:bodyPr>
            <a:noAutofit/>
          </a:bodyPr>
          <a:lstStyle/>
          <a:p>
            <a:r>
              <a:rPr lang="en-US" sz="2400" b="1" dirty="0">
                <a:solidFill>
                  <a:srgbClr val="0070C0"/>
                </a:solidFill>
              </a:rPr>
              <a:t>According to Kindle Berger, "The balance of payments of a country is a systematic record of all economic transactions between the residents of the reporting country and residents of foreign countries during a given period of time". It is a double entry system of record of all economic transactions between the residents of the country and the rest of the world carried out in a specific period of time when we say “a country’s balance of payments” we are referring to the transactions of its citizens and </a:t>
            </a:r>
            <a:r>
              <a:rPr lang="en-US" sz="2400" b="1" dirty="0" smtClean="0">
                <a:solidFill>
                  <a:srgbClr val="0070C0"/>
                </a:solidFill>
              </a:rPr>
              <a:t>government . The </a:t>
            </a:r>
            <a:r>
              <a:rPr lang="en-US" sz="2400" b="1" dirty="0">
                <a:solidFill>
                  <a:srgbClr val="0070C0"/>
                </a:solidFill>
              </a:rPr>
              <a:t>balance of payments of a country is a systematic record of all economic transactions between the residents of a country and the rest of the world. It presents a classified record of all receipts on account of goods exported, services rendered and capital received by residents and payments made by them on account of goods imported and services received from the capital transferred to non-residents or foreigners</a:t>
            </a:r>
            <a:r>
              <a:rPr lang="en-US" sz="2400" b="1" dirty="0">
                <a:solidFill>
                  <a:srgbClr val="3366FF"/>
                </a:solidFill>
              </a:rPr>
              <a:t>.</a:t>
            </a:r>
            <a:endParaRPr lang="en-IN" sz="2400" b="1" dirty="0">
              <a:solidFill>
                <a:srgbClr val="3366FF"/>
              </a:solidFill>
            </a:endParaRPr>
          </a:p>
        </p:txBody>
      </p:sp>
    </p:spTree>
    <p:extLst>
      <p:ext uri="{BB962C8B-B14F-4D97-AF65-F5344CB8AC3E}">
        <p14:creationId xmlns:p14="http://schemas.microsoft.com/office/powerpoint/2010/main" val="1990855024"/>
      </p:ext>
    </p:extLst>
  </p:cSld>
  <p:clrMapOvr>
    <a:masterClrMapping/>
  </p:clrMapOvr>
  <p:transition spd="slow">
    <p:wheel spokes="1"/>
    <p:sndAc>
      <p:stSnd>
        <p:snd r:embed="rId2" name="push.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9744" y="-618835"/>
            <a:ext cx="7735455" cy="2633030"/>
          </a:xfrm>
        </p:spPr>
        <p:txBody>
          <a:bodyPr>
            <a:normAutofit/>
          </a:bodyPr>
          <a:lstStyle/>
          <a:p>
            <a:r>
              <a:rPr lang="en-US" sz="4400" b="1" dirty="0" smtClean="0">
                <a:solidFill>
                  <a:schemeClr val="accent1">
                    <a:lumMod val="75000"/>
                  </a:schemeClr>
                </a:solidFill>
              </a:rPr>
              <a:t>COMPONENTS OF BOP</a:t>
            </a:r>
            <a:endParaRPr lang="en-IN" sz="4400" b="1" dirty="0">
              <a:solidFill>
                <a:schemeClr val="accent1">
                  <a:lumMod val="75000"/>
                </a:schemeClr>
              </a:solidFill>
            </a:endParaRPr>
          </a:p>
        </p:txBody>
      </p:sp>
      <p:sp>
        <p:nvSpPr>
          <p:cNvPr id="3" name="Content Placeholder 2"/>
          <p:cNvSpPr>
            <a:spLocks noGrp="1"/>
          </p:cNvSpPr>
          <p:nvPr>
            <p:ph sz="quarter" idx="13"/>
          </p:nvPr>
        </p:nvSpPr>
        <p:spPr>
          <a:xfrm>
            <a:off x="350981" y="1366982"/>
            <a:ext cx="11554691" cy="4668058"/>
          </a:xfrm>
        </p:spPr>
        <p:txBody>
          <a:bodyPr>
            <a:normAutofit fontScale="62500" lnSpcReduction="20000"/>
          </a:bodyPr>
          <a:lstStyle/>
          <a:p>
            <a:pPr marL="0" indent="0">
              <a:buNone/>
            </a:pPr>
            <a:r>
              <a:rPr lang="en-US" b="1" dirty="0" smtClean="0">
                <a:solidFill>
                  <a:srgbClr val="00B050"/>
                </a:solidFill>
              </a:rPr>
              <a:t>CURRENT ACCOUNT BALANCE</a:t>
            </a:r>
            <a:endParaRPr lang="en-IN" b="1" dirty="0">
              <a:solidFill>
                <a:srgbClr val="00B050"/>
              </a:solidFill>
            </a:endParaRPr>
          </a:p>
          <a:p>
            <a:pPr marL="0" indent="0">
              <a:buNone/>
            </a:pPr>
            <a:r>
              <a:rPr lang="en-US" b="1" dirty="0"/>
              <a:t>•BOP on current account is a statement of actual receipts and payments in short period</a:t>
            </a:r>
            <a:r>
              <a:rPr lang="en-US" b="1" dirty="0" smtClean="0"/>
              <a:t>.</a:t>
            </a:r>
          </a:p>
          <a:p>
            <a:pPr>
              <a:buFont typeface="Arial" panose="020B0604020202020204" pitchFamily="34" charset="0"/>
              <a:buChar char="•"/>
            </a:pPr>
            <a:r>
              <a:rPr lang="en-US" b="1" dirty="0" smtClean="0"/>
              <a:t> </a:t>
            </a:r>
            <a:r>
              <a:rPr lang="en-US" b="1" dirty="0"/>
              <a:t>I</a:t>
            </a:r>
            <a:r>
              <a:rPr lang="en-US" b="1" dirty="0" smtClean="0"/>
              <a:t>t </a:t>
            </a:r>
            <a:r>
              <a:rPr lang="en-US" b="1" dirty="0"/>
              <a:t>includes the value of export and imports of both visible and invisible goods. There can be either surplus or deficit in current </a:t>
            </a:r>
            <a:r>
              <a:rPr lang="en-US" b="1" dirty="0" smtClean="0"/>
              <a:t>account.</a:t>
            </a:r>
          </a:p>
          <a:p>
            <a:pPr marL="0" indent="0">
              <a:buNone/>
            </a:pPr>
            <a:r>
              <a:rPr lang="en-US" b="1" dirty="0" smtClean="0">
                <a:solidFill>
                  <a:srgbClr val="00B050"/>
                </a:solidFill>
              </a:rPr>
              <a:t>CAPITAL ACCOUNT BALANCE</a:t>
            </a:r>
          </a:p>
          <a:p>
            <a:pPr>
              <a:buFont typeface="Arial" panose="020B0604020202020204" pitchFamily="34" charset="0"/>
              <a:buChar char="•"/>
            </a:pPr>
            <a:r>
              <a:rPr lang="en-US" b="1" dirty="0" smtClean="0"/>
              <a:t>The </a:t>
            </a:r>
            <a:r>
              <a:rPr lang="en-US" b="1" dirty="0"/>
              <a:t>capital account records all international transactions that involve a resident of the country concerned changing either his assets with or his liabilities to a resident of another country. Transactions in the capital account reflect a change in a stock – either assets or liabilities. </a:t>
            </a:r>
            <a:endParaRPr lang="en-US" b="1" dirty="0" smtClean="0"/>
          </a:p>
          <a:p>
            <a:pPr>
              <a:buFont typeface="Arial" panose="020B0604020202020204" pitchFamily="34" charset="0"/>
              <a:buChar char="•"/>
            </a:pPr>
            <a:r>
              <a:rPr lang="en-US" b="1" dirty="0" smtClean="0"/>
              <a:t> </a:t>
            </a:r>
            <a:r>
              <a:rPr lang="en-US" b="1" dirty="0"/>
              <a:t>It is difference between the receipts and payments on account of capital account. It refers to all financial transactions</a:t>
            </a:r>
            <a:r>
              <a:rPr lang="en-US" b="1" dirty="0" smtClean="0"/>
              <a:t>.</a:t>
            </a:r>
          </a:p>
          <a:p>
            <a:pPr marL="0" indent="0">
              <a:buNone/>
            </a:pPr>
            <a:r>
              <a:rPr lang="en-US" b="1" dirty="0" smtClean="0">
                <a:solidFill>
                  <a:srgbClr val="00B050"/>
                </a:solidFill>
              </a:rPr>
              <a:t>THE RESERVE ACCOUNT</a:t>
            </a:r>
          </a:p>
          <a:p>
            <a:pPr>
              <a:buFont typeface="Arial" panose="020B0604020202020204" pitchFamily="34" charset="0"/>
              <a:buChar char="•"/>
            </a:pPr>
            <a:r>
              <a:rPr lang="en-US" sz="1900" b="1" dirty="0"/>
              <a:t>Three accounts: IMF, SDR, &amp; Reserve and Monetary Gold are collectively called as The Reserve Account. The IMF account contains purchases (credits) and repurchase (debits) from International Monetary Fund. Special Drawing Rights (SDRs) are a reserve asset created by IMF and allocated from time to time to member countries. It can be used to settle international payments between monetary authorities of two different countries</a:t>
            </a:r>
            <a:r>
              <a:rPr lang="en-US" sz="1900" b="1" dirty="0" smtClean="0"/>
              <a:t>.</a:t>
            </a:r>
          </a:p>
          <a:p>
            <a:pPr marL="0" indent="0">
              <a:buNone/>
            </a:pPr>
            <a:r>
              <a:rPr lang="en-US" sz="1900" b="1" dirty="0" smtClean="0">
                <a:solidFill>
                  <a:srgbClr val="00B050"/>
                </a:solidFill>
              </a:rPr>
              <a:t>ERRORS &amp; OMISSIONS</a:t>
            </a:r>
          </a:p>
          <a:p>
            <a:pPr>
              <a:buFont typeface="Arial" panose="020B0604020202020204" pitchFamily="34" charset="0"/>
              <a:buChar char="•"/>
            </a:pPr>
            <a:r>
              <a:rPr lang="en-US" sz="2000" dirty="0" smtClean="0"/>
              <a:t> </a:t>
            </a:r>
            <a:r>
              <a:rPr lang="en-US" sz="2000" b="1" dirty="0"/>
              <a:t>The entries under this head relate mainly to leads and lags in reporting of </a:t>
            </a:r>
            <a:r>
              <a:rPr lang="en-US" sz="2000" b="1" dirty="0" smtClean="0"/>
              <a:t>transactions</a:t>
            </a:r>
          </a:p>
          <a:p>
            <a:pPr>
              <a:buFont typeface="Arial" panose="020B0604020202020204" pitchFamily="34" charset="0"/>
              <a:buChar char="•"/>
            </a:pPr>
            <a:r>
              <a:rPr lang="en-US" sz="2000" b="1" dirty="0" smtClean="0"/>
              <a:t> It </a:t>
            </a:r>
            <a:r>
              <a:rPr lang="en-US" sz="2000" b="1" dirty="0"/>
              <a:t>is of a balancing entry and is needed to offset the overstated or understated components</a:t>
            </a:r>
            <a:r>
              <a:rPr lang="en-US" sz="2000" dirty="0"/>
              <a:t>.</a:t>
            </a:r>
            <a:endParaRPr lang="en-IN" sz="1900" b="1" dirty="0"/>
          </a:p>
        </p:txBody>
      </p:sp>
    </p:spTree>
    <p:extLst>
      <p:ext uri="{BB962C8B-B14F-4D97-AF65-F5344CB8AC3E}">
        <p14:creationId xmlns:p14="http://schemas.microsoft.com/office/powerpoint/2010/main" val="30734033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sndAc>
          <p:stSnd>
            <p:snd r:embed="rId2" name="voltage.wav"/>
          </p:stSnd>
        </p:sndAc>
      </p:transition>
    </mc:Choice>
    <mc:Fallback>
      <p:transition spd="slow">
        <p:fade/>
        <p:sndAc>
          <p:stSnd>
            <p:snd r:embed="rId2" name="voltage.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lumMod val="75000"/>
                  </a:schemeClr>
                </a:solidFill>
              </a:rPr>
              <a:t>Disequilibrium In The Balance Of Payments</a:t>
            </a:r>
            <a:endParaRPr lang="en-IN" dirty="0">
              <a:solidFill>
                <a:schemeClr val="accent1">
                  <a:lumMod val="75000"/>
                </a:schemeClr>
              </a:solidFill>
            </a:endParaRPr>
          </a:p>
        </p:txBody>
      </p:sp>
      <p:sp>
        <p:nvSpPr>
          <p:cNvPr id="3" name="Content Placeholder 2"/>
          <p:cNvSpPr>
            <a:spLocks noGrp="1"/>
          </p:cNvSpPr>
          <p:nvPr>
            <p:ph sz="quarter" idx="13"/>
          </p:nvPr>
        </p:nvSpPr>
        <p:spPr/>
        <p:txBody>
          <a:bodyPr>
            <a:normAutofit/>
          </a:bodyPr>
          <a:lstStyle/>
          <a:p>
            <a:r>
              <a:rPr lang="en-US" sz="2400" b="1" dirty="0"/>
              <a:t>A disequilibrium in the balance of payment means its condition of Surplus Or </a:t>
            </a:r>
            <a:r>
              <a:rPr lang="en-US" sz="2400" b="1" dirty="0" smtClean="0"/>
              <a:t>deficit</a:t>
            </a:r>
          </a:p>
          <a:p>
            <a:r>
              <a:rPr lang="en-US" sz="2400" b="1" dirty="0" smtClean="0"/>
              <a:t> </a:t>
            </a:r>
            <a:r>
              <a:rPr lang="en-US" sz="2400" b="1" dirty="0"/>
              <a:t> A Surplus in the BOP occurs when Total Receipts exceeds Total Payments. Thus, BOP= </a:t>
            </a:r>
            <a:r>
              <a:rPr lang="en-US" sz="2400" b="1" dirty="0" smtClean="0"/>
              <a:t>CREDIT&gt;DEBIT</a:t>
            </a:r>
          </a:p>
          <a:p>
            <a:r>
              <a:rPr lang="en-US" sz="2400" b="1" dirty="0" smtClean="0"/>
              <a:t> </a:t>
            </a:r>
            <a:r>
              <a:rPr lang="en-US" sz="2400" b="1" dirty="0"/>
              <a:t> A Deficit in the BOP occurs when Total Payments exceeds Total Receipts. Thus, BOP= CREDIT</a:t>
            </a:r>
            <a:endParaRPr lang="en-IN" sz="2400" b="1" dirty="0"/>
          </a:p>
        </p:txBody>
      </p:sp>
    </p:spTree>
    <p:extLst>
      <p:ext uri="{BB962C8B-B14F-4D97-AF65-F5344CB8AC3E}">
        <p14:creationId xmlns:p14="http://schemas.microsoft.com/office/powerpoint/2010/main" val="687632785"/>
      </p:ext>
    </p:extLst>
  </p:cSld>
  <p:clrMapOvr>
    <a:masterClrMapping/>
  </p:clrMapOvr>
  <mc:AlternateContent xmlns:mc="http://schemas.openxmlformats.org/markup-compatibility/2006">
    <mc:Choice xmlns:p14="http://schemas.microsoft.com/office/powerpoint/2010/main" Requires="p14">
      <p:transition spd="slow" p14:dur="800">
        <p:circle/>
        <p:sndAc>
          <p:stSnd>
            <p:snd r:embed="rId2" name="cashreg.wav"/>
          </p:stSnd>
        </p:sndAc>
      </p:transition>
    </mc:Choice>
    <mc:Fallback>
      <p:transition spd="slow">
        <p:circle/>
        <p:sndAc>
          <p:stSnd>
            <p:snd r:embed="rId2" name="cashreg.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accent5">
                    <a:lumMod val="75000"/>
                  </a:schemeClr>
                </a:solidFill>
              </a:rPr>
              <a:t>Causes of Disequilibrium In The Bop</a:t>
            </a:r>
            <a:endParaRPr lang="en-IN" sz="4000" dirty="0">
              <a:solidFill>
                <a:schemeClr val="accent5">
                  <a:lumMod val="75000"/>
                </a:schemeClr>
              </a:solidFill>
            </a:endParaRPr>
          </a:p>
        </p:txBody>
      </p:sp>
      <p:sp>
        <p:nvSpPr>
          <p:cNvPr id="3" name="Content Placeholder 2"/>
          <p:cNvSpPr>
            <a:spLocks noGrp="1"/>
          </p:cNvSpPr>
          <p:nvPr>
            <p:ph sz="quarter" idx="13"/>
          </p:nvPr>
        </p:nvSpPr>
        <p:spPr/>
        <p:txBody>
          <a:bodyPr/>
          <a:lstStyle/>
          <a:p>
            <a:r>
              <a:rPr lang="en-US" b="1" dirty="0"/>
              <a:t> Cyclical </a:t>
            </a:r>
            <a:r>
              <a:rPr lang="en-US" b="1" dirty="0" smtClean="0"/>
              <a:t>fluctuations</a:t>
            </a:r>
          </a:p>
          <a:p>
            <a:r>
              <a:rPr lang="en-US" b="1" dirty="0" smtClean="0"/>
              <a:t> </a:t>
            </a:r>
            <a:r>
              <a:rPr lang="en-US" b="1" dirty="0"/>
              <a:t> Short fall in the </a:t>
            </a:r>
            <a:r>
              <a:rPr lang="en-US" b="1" dirty="0" smtClean="0"/>
              <a:t>exports</a:t>
            </a:r>
          </a:p>
          <a:p>
            <a:r>
              <a:rPr lang="en-US" b="1" dirty="0" smtClean="0"/>
              <a:t> </a:t>
            </a:r>
            <a:r>
              <a:rPr lang="en-US" b="1" dirty="0"/>
              <a:t> Economic Development </a:t>
            </a:r>
            <a:endParaRPr lang="en-US" b="1" dirty="0" smtClean="0"/>
          </a:p>
          <a:p>
            <a:r>
              <a:rPr lang="en-US" b="1" dirty="0" smtClean="0"/>
              <a:t> </a:t>
            </a:r>
            <a:r>
              <a:rPr lang="en-US" b="1" dirty="0"/>
              <a:t>Rapid increase in population </a:t>
            </a:r>
            <a:endParaRPr lang="en-US" b="1" dirty="0" smtClean="0"/>
          </a:p>
          <a:p>
            <a:r>
              <a:rPr lang="en-US" b="1" dirty="0" smtClean="0"/>
              <a:t> </a:t>
            </a:r>
            <a:r>
              <a:rPr lang="en-US" b="1" dirty="0"/>
              <a:t>Structural </a:t>
            </a:r>
            <a:r>
              <a:rPr lang="en-US" b="1" dirty="0" smtClean="0"/>
              <a:t>Changes</a:t>
            </a:r>
          </a:p>
          <a:p>
            <a:r>
              <a:rPr lang="en-US" b="1" dirty="0" smtClean="0"/>
              <a:t> </a:t>
            </a:r>
            <a:r>
              <a:rPr lang="en-US" b="1" dirty="0"/>
              <a:t> Natural Calamites </a:t>
            </a:r>
            <a:endParaRPr lang="en-US" b="1" dirty="0" smtClean="0"/>
          </a:p>
          <a:p>
            <a:r>
              <a:rPr lang="en-US" b="1" dirty="0" smtClean="0"/>
              <a:t> </a:t>
            </a:r>
            <a:r>
              <a:rPr lang="en-US" b="1" dirty="0"/>
              <a:t>International Capital Movements </a:t>
            </a:r>
            <a:endParaRPr lang="en-IN" b="1" dirty="0"/>
          </a:p>
        </p:txBody>
      </p:sp>
    </p:spTree>
    <p:extLst>
      <p:ext uri="{BB962C8B-B14F-4D97-AF65-F5344CB8AC3E}">
        <p14:creationId xmlns:p14="http://schemas.microsoft.com/office/powerpoint/2010/main" val="631069403"/>
      </p:ext>
    </p:extLst>
  </p:cSld>
  <p:clrMapOvr>
    <a:masterClrMapping/>
  </p:clrMapOvr>
  <mc:AlternateContent xmlns:mc="http://schemas.openxmlformats.org/markup-compatibility/2006">
    <mc:Choice xmlns:p14="http://schemas.microsoft.com/office/powerpoint/2010/main" Requires="p14">
      <p:transition spd="slow" p14:dur="1500">
        <p:split orient="vert"/>
        <p:sndAc>
          <p:stSnd>
            <p:snd r:embed="rId2" name="chimes.wav"/>
          </p:stSnd>
        </p:sndAc>
      </p:transition>
    </mc:Choice>
    <mc:Fallback>
      <p:transition spd="slow">
        <p:split orient="vert"/>
        <p:sndAc>
          <p:stSnd>
            <p:snd r:embed="rId2" name="chimes.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Measures To Correct Disequilibrium in the BOP</a:t>
            </a:r>
            <a:endParaRPr lang="en-IN" dirty="0">
              <a:solidFill>
                <a:srgbClr val="C00000"/>
              </a:solidFill>
            </a:endParaRPr>
          </a:p>
        </p:txBody>
      </p:sp>
      <p:sp>
        <p:nvSpPr>
          <p:cNvPr id="3" name="Content Placeholder 2"/>
          <p:cNvSpPr>
            <a:spLocks noGrp="1"/>
          </p:cNvSpPr>
          <p:nvPr>
            <p:ph sz="quarter" idx="13"/>
          </p:nvPr>
        </p:nvSpPr>
        <p:spPr>
          <a:xfrm>
            <a:off x="913774" y="1884218"/>
            <a:ext cx="10363826" cy="3906981"/>
          </a:xfrm>
        </p:spPr>
        <p:txBody>
          <a:bodyPr>
            <a:normAutofit lnSpcReduction="10000"/>
          </a:bodyPr>
          <a:lstStyle/>
          <a:p>
            <a:pPr marL="0" indent="0">
              <a:buNone/>
            </a:pPr>
            <a:r>
              <a:rPr lang="en-IN" sz="2700" b="1" dirty="0" smtClean="0">
                <a:solidFill>
                  <a:schemeClr val="accent1">
                    <a:lumMod val="60000"/>
                    <a:lumOff val="40000"/>
                  </a:schemeClr>
                </a:solidFill>
              </a:rPr>
              <a:t>                      Monetary </a:t>
            </a:r>
            <a:r>
              <a:rPr lang="en-IN" sz="2700" b="1" dirty="0">
                <a:solidFill>
                  <a:schemeClr val="accent1">
                    <a:lumMod val="60000"/>
                    <a:lumOff val="40000"/>
                  </a:schemeClr>
                </a:solidFill>
              </a:rPr>
              <a:t>Measures </a:t>
            </a:r>
            <a:r>
              <a:rPr lang="en-IN" sz="2700" b="1" dirty="0" smtClean="0">
                <a:solidFill>
                  <a:schemeClr val="accent1">
                    <a:lumMod val="60000"/>
                    <a:lumOff val="40000"/>
                  </a:schemeClr>
                </a:solidFill>
              </a:rPr>
              <a:t>:</a:t>
            </a:r>
          </a:p>
          <a:p>
            <a:r>
              <a:rPr lang="en-US" b="1" dirty="0" smtClean="0"/>
              <a:t>a</a:t>
            </a:r>
            <a:r>
              <a:rPr lang="en-US" b="1" dirty="0"/>
              <a:t>) Monetary Policy The monetary policy is concerned with money supply and credit in the economy. The Central Bank may expand or contract the money supply in the economy through appropriate measures which will affect the prices</a:t>
            </a:r>
            <a:r>
              <a:rPr lang="en-US" b="1" dirty="0" smtClean="0"/>
              <a:t>.</a:t>
            </a:r>
          </a:p>
          <a:p>
            <a:r>
              <a:rPr lang="en-US" b="1" dirty="0" smtClean="0"/>
              <a:t> </a:t>
            </a:r>
            <a:r>
              <a:rPr lang="en-US" b="1" dirty="0"/>
              <a:t>b) Fiscal Policy Fiscal policy is government's policy on income and expenditure. Government incurs development and non - development expenditure,. It gets income through taxation and non - tax sources. Depending upon the situation governments expenditure may be increased or </a:t>
            </a:r>
            <a:r>
              <a:rPr lang="en-US" b="1" dirty="0" smtClean="0"/>
              <a:t>decreased.</a:t>
            </a:r>
            <a:endParaRPr lang="en-IN" b="1" dirty="0"/>
          </a:p>
        </p:txBody>
      </p:sp>
    </p:spTree>
    <p:extLst>
      <p:ext uri="{BB962C8B-B14F-4D97-AF65-F5344CB8AC3E}">
        <p14:creationId xmlns:p14="http://schemas.microsoft.com/office/powerpoint/2010/main" val="3858666176"/>
      </p:ext>
    </p:extLst>
  </p:cSld>
  <p:clrMapOvr>
    <a:masterClrMapping/>
  </p:clrMapOvr>
  <mc:AlternateContent xmlns:mc="http://schemas.openxmlformats.org/markup-compatibility/2006">
    <mc:Choice xmlns:p14="http://schemas.microsoft.com/office/powerpoint/2010/main" Requires="p14">
      <p:transition spd="slow" p14:dur="4000">
        <p14:vortex dir="r"/>
        <p:sndAc>
          <p:stSnd>
            <p:snd r:embed="rId2" name="suction.wav"/>
          </p:stSnd>
        </p:sndAc>
      </p:transition>
    </mc:Choice>
    <mc:Fallback>
      <p:transition spd="slow">
        <p:fade/>
        <p:sndAc>
          <p:stSnd>
            <p:snd r:embed="rId2" name="suction.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chemeClr val="bg2">
                    <a:lumMod val="75000"/>
                  </a:schemeClr>
                </a:solidFill>
              </a:rPr>
              <a:t>Non- Monetary measures :-</a:t>
            </a:r>
          </a:p>
        </p:txBody>
      </p:sp>
      <p:sp>
        <p:nvSpPr>
          <p:cNvPr id="3" name="Content Placeholder 2"/>
          <p:cNvSpPr>
            <a:spLocks noGrp="1"/>
          </p:cNvSpPr>
          <p:nvPr>
            <p:ph sz="quarter" idx="13"/>
          </p:nvPr>
        </p:nvSpPr>
        <p:spPr/>
        <p:txBody>
          <a:bodyPr>
            <a:noAutofit/>
          </a:bodyPr>
          <a:lstStyle/>
          <a:p>
            <a:r>
              <a:rPr lang="en-US" b="1" dirty="0"/>
              <a:t>a) Export Promotion To control export promotions the country may adopt measures to stimulate exports like</a:t>
            </a:r>
            <a:r>
              <a:rPr lang="en-US" b="1" dirty="0" smtClean="0"/>
              <a:t>:</a:t>
            </a:r>
          </a:p>
          <a:p>
            <a:r>
              <a:rPr lang="en-US" b="1" dirty="0" smtClean="0"/>
              <a:t> </a:t>
            </a:r>
            <a:r>
              <a:rPr lang="en-US" b="1" dirty="0"/>
              <a:t> export duties may be reduced to boost exports </a:t>
            </a:r>
            <a:endParaRPr lang="en-US" b="1" dirty="0" smtClean="0"/>
          </a:p>
          <a:p>
            <a:r>
              <a:rPr lang="en-US" b="1" dirty="0" smtClean="0"/>
              <a:t> </a:t>
            </a:r>
            <a:r>
              <a:rPr lang="en-US" b="1" dirty="0"/>
              <a:t>cash assistance, subsidies can be given to exporters to increase </a:t>
            </a:r>
            <a:r>
              <a:rPr lang="en-US" b="1" dirty="0" smtClean="0"/>
              <a:t>exports</a:t>
            </a:r>
          </a:p>
          <a:p>
            <a:r>
              <a:rPr lang="en-US" b="1" dirty="0" smtClean="0"/>
              <a:t> </a:t>
            </a:r>
            <a:r>
              <a:rPr lang="en-US" b="1" dirty="0"/>
              <a:t> goods meant for exports can be exempted from all types of taxes. </a:t>
            </a:r>
            <a:endParaRPr lang="en-US" b="1" dirty="0" smtClean="0"/>
          </a:p>
          <a:p>
            <a:r>
              <a:rPr lang="en-US" b="1" dirty="0" smtClean="0"/>
              <a:t>b</a:t>
            </a:r>
            <a:r>
              <a:rPr lang="en-US" b="1" dirty="0"/>
              <a:t>) Import Substitutes Steps may be taken to encourage the production of import substitutes. This will save foreign exchange in the short run by replacing the use of imports by these import </a:t>
            </a:r>
            <a:r>
              <a:rPr lang="en-US" b="1" dirty="0" smtClean="0"/>
              <a:t>substitutes.</a:t>
            </a:r>
            <a:endParaRPr lang="en-IN" b="1" dirty="0"/>
          </a:p>
        </p:txBody>
      </p:sp>
    </p:spTree>
    <p:extLst>
      <p:ext uri="{BB962C8B-B14F-4D97-AF65-F5344CB8AC3E}">
        <p14:creationId xmlns:p14="http://schemas.microsoft.com/office/powerpoint/2010/main" val="3150386162"/>
      </p:ext>
    </p:extLst>
  </p:cSld>
  <p:clrMapOvr>
    <a:masterClrMapping/>
  </p:clrMapOvr>
  <mc:AlternateContent xmlns:mc="http://schemas.openxmlformats.org/markup-compatibility/2006">
    <mc:Choice xmlns:p14="http://schemas.microsoft.com/office/powerpoint/2010/main" Requires="p14">
      <p:transition spd="slow" p14:dur="3000">
        <p14:shred/>
        <p:sndAc>
          <p:stSnd>
            <p:snd r:embed="rId2" name="explode.wav"/>
          </p:stSnd>
        </p:sndAc>
      </p:transition>
    </mc:Choice>
    <mc:Fallback>
      <p:transition spd="slow">
        <p:fade/>
        <p:sndAc>
          <p:stSnd>
            <p:snd r:embed="rId2" name="explode.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b="1" dirty="0" smtClean="0">
                <a:solidFill>
                  <a:srgbClr val="7030A0"/>
                </a:solidFill>
              </a:rPr>
              <a:t>                CONCLUSION</a:t>
            </a:r>
            <a:endParaRPr lang="en-IN" sz="5000" b="1" dirty="0">
              <a:solidFill>
                <a:srgbClr val="7030A0"/>
              </a:solidFill>
            </a:endParaRPr>
          </a:p>
        </p:txBody>
      </p:sp>
      <p:sp>
        <p:nvSpPr>
          <p:cNvPr id="3" name="Content Placeholder 2"/>
          <p:cNvSpPr>
            <a:spLocks noGrp="1"/>
          </p:cNvSpPr>
          <p:nvPr>
            <p:ph sz="quarter" idx="13"/>
          </p:nvPr>
        </p:nvSpPr>
        <p:spPr/>
        <p:txBody>
          <a:bodyPr>
            <a:noAutofit/>
          </a:bodyPr>
          <a:lstStyle/>
          <a:p>
            <a:pPr marL="0" indent="0">
              <a:buNone/>
            </a:pPr>
            <a:r>
              <a:rPr lang="en-US" sz="2200" b="1" dirty="0"/>
              <a:t>The balance of payments is very important for a country to try and keep equal. To </a:t>
            </a:r>
            <a:r>
              <a:rPr lang="en-US" sz="2200" b="1" dirty="0" smtClean="0"/>
              <a:t>low and </a:t>
            </a:r>
            <a:r>
              <a:rPr lang="en-US" sz="2200" b="1" dirty="0"/>
              <a:t>you have a deficit to where you borrow money and to high and you’re in a surplus which </a:t>
            </a:r>
            <a:r>
              <a:rPr lang="en-US" sz="2200" b="1" dirty="0" smtClean="0"/>
              <a:t>if taken </a:t>
            </a:r>
            <a:r>
              <a:rPr lang="en-US" sz="2200" b="1" dirty="0"/>
              <a:t>lightly can actually lead to a deficit. For the U.S., wanting to keep our dollar strong </a:t>
            </a:r>
            <a:r>
              <a:rPr lang="en-US" sz="2200" b="1" dirty="0" smtClean="0"/>
              <a:t>will help </a:t>
            </a:r>
            <a:r>
              <a:rPr lang="en-US" sz="2200" b="1" dirty="0"/>
              <a:t>with the economy and help with trading. The U.S. is working towards bringing the </a:t>
            </a:r>
            <a:r>
              <a:rPr lang="en-US" sz="2200" b="1" dirty="0" smtClean="0"/>
              <a:t>deficit down </a:t>
            </a:r>
            <a:r>
              <a:rPr lang="en-US" sz="2200" b="1" dirty="0"/>
              <a:t>and this will help keep us competitive in the global market aside from just our services</a:t>
            </a:r>
            <a:r>
              <a:rPr lang="en-US" sz="2200" b="1" dirty="0" smtClean="0"/>
              <a:t>. Imports </a:t>
            </a:r>
            <a:r>
              <a:rPr lang="en-US" sz="2200" b="1" dirty="0"/>
              <a:t>and exports keep a country running, and keeping the balance keeps a </a:t>
            </a:r>
            <a:r>
              <a:rPr lang="en-US" sz="2200" b="1" dirty="0" smtClean="0"/>
              <a:t>country competitive </a:t>
            </a:r>
            <a:r>
              <a:rPr lang="en-US" sz="2200" b="1" dirty="0"/>
              <a:t>in the global market.</a:t>
            </a:r>
            <a:endParaRPr lang="en-IN" sz="2200" b="1" dirty="0"/>
          </a:p>
        </p:txBody>
      </p:sp>
    </p:spTree>
    <p:extLst>
      <p:ext uri="{BB962C8B-B14F-4D97-AF65-F5344CB8AC3E}">
        <p14:creationId xmlns:p14="http://schemas.microsoft.com/office/powerpoint/2010/main" val="3894168238"/>
      </p:ext>
    </p:extLst>
  </p:cSld>
  <p:clrMapOvr>
    <a:masterClrMapping/>
  </p:clrMapOvr>
  <mc:AlternateContent xmlns:mc="http://schemas.openxmlformats.org/markup-compatibility/2006">
    <mc:Choice xmlns:p14="http://schemas.microsoft.com/office/powerpoint/2010/main" Requires="p14">
      <p:transition spd="slow" p14:dur="1200">
        <p14:prism/>
        <p:sndAc>
          <p:stSnd>
            <p:snd r:embed="rId2" name="wind.wav"/>
          </p:stSnd>
        </p:sndAc>
      </p:transition>
    </mc:Choice>
    <mc:Fallback>
      <p:transition spd="slow">
        <p:fade/>
        <p:sndAc>
          <p:stSnd>
            <p:snd r:embed="rId2" name="wind.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THANK YOU</a:t>
            </a:r>
            <a:endParaRPr lang="en-IN" sz="6600" dirty="0"/>
          </a:p>
        </p:txBody>
      </p:sp>
      <p:sp>
        <p:nvSpPr>
          <p:cNvPr id="3" name="Text Placeholder 2"/>
          <p:cNvSpPr>
            <a:spLocks noGrp="1"/>
          </p:cNvSpPr>
          <p:nvPr>
            <p:ph type="body" sz="half" idx="2"/>
          </p:nvPr>
        </p:nvSpPr>
        <p:spPr>
          <a:xfrm flipH="1" flipV="1">
            <a:off x="13319463" y="6357160"/>
            <a:ext cx="45719" cy="45719"/>
          </a:xfrm>
        </p:spPr>
        <p:txBody>
          <a:bodyPr>
            <a:normAutofit fontScale="25000" lnSpcReduction="20000"/>
          </a:bodyPr>
          <a:lstStyle/>
          <a:p>
            <a:endParaRPr lang="en-IN" dirty="0"/>
          </a:p>
        </p:txBody>
      </p:sp>
    </p:spTree>
    <p:extLst>
      <p:ext uri="{BB962C8B-B14F-4D97-AF65-F5344CB8AC3E}">
        <p14:creationId xmlns:p14="http://schemas.microsoft.com/office/powerpoint/2010/main" val="30817545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sndAc>
          <p:stSnd>
            <p:snd r:embed="rId2" name="applause.wav"/>
          </p:stSnd>
        </p:sndAc>
      </p:transition>
    </mc:Choice>
    <mc:Fallback>
      <p:transition spd="slow">
        <p:fade/>
        <p:sndAc>
          <p:stSnd>
            <p:snd r:embed="rId2" name="applause.wav"/>
          </p:stSnd>
        </p:sndAc>
      </p:transition>
    </mc:Fallback>
  </mc:AlternateContent>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65</TotalTime>
  <Words>853</Words>
  <Application>Microsoft Office PowerPoint</Application>
  <PresentationFormat>Widescreen</PresentationFormat>
  <Paragraphs>55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Tw Cen MT</vt:lpstr>
      <vt:lpstr>Wingdings</vt:lpstr>
      <vt:lpstr>Droplet</vt:lpstr>
      <vt:lpstr>GOVT. COLLEGE ROPAR  Department of economics</vt:lpstr>
      <vt:lpstr>INTRODUCTION</vt:lpstr>
      <vt:lpstr>DEFINITION</vt:lpstr>
      <vt:lpstr>COMPONENTS OF BOP</vt:lpstr>
      <vt:lpstr>Disequilibrium In The Balance Of Payments</vt:lpstr>
      <vt:lpstr>Causes of Disequilibrium In The Bop</vt:lpstr>
      <vt:lpstr>Measures To Correct Disequilibrium in the BOP</vt:lpstr>
      <vt:lpstr>Non- Monetary measures :-</vt:lpstr>
      <vt:lpstr>                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economics</dc:title>
  <dc:creator>Ashish Kumar</dc:creator>
  <cp:lastModifiedBy>Ashish Kumar</cp:lastModifiedBy>
  <cp:revision>7</cp:revision>
  <dcterms:created xsi:type="dcterms:W3CDTF">2022-04-06T04:44:13Z</dcterms:created>
  <dcterms:modified xsi:type="dcterms:W3CDTF">2022-04-06T05:49:26Z</dcterms:modified>
</cp:coreProperties>
</file>